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entation.xml" ContentType="application/vnd.openxmlformats-officedocument.presentationml.presentation.main+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commentAuthors.xml" ContentType="application/vnd.openxmlformats-officedocument.presentationml.commentAuthors+xml"/>
  <Override PartName="/ppt/notesMasters/notesMaster1.xml" ContentType="application/vnd.openxmlformats-officedocument.presentationml.notesMaster+xml"/>
  <Override PartName="/ppt/comments/comment1.xml" ContentType="application/vnd.openxmlformats-officedocument.presentationml.comments+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81" r:id="rId18"/>
    <p:sldId id="272" r:id="rId19"/>
    <p:sldId id="273" r:id="rId20"/>
    <p:sldId id="274" r:id="rId21"/>
    <p:sldId id="275" r:id="rId22"/>
    <p:sldId id="282" r:id="rId23"/>
    <p:sldId id="276" r:id="rId24"/>
    <p:sldId id="277" r:id="rId25"/>
    <p:sldId id="278" r:id="rId26"/>
    <p:sldId id="279" r:id="rId27"/>
    <p:sldId id="280" r:id="rId28"/>
  </p:sldIdLst>
  <p:sldSz cx="9144000" cy="5143500" type="screen16x9"/>
  <p:notesSz cx="6858000" cy="9144000"/>
  <p:embeddedFontLst>
    <p:embeddedFont>
      <p:font typeface="Open Sans" panose="020B0606030504020204" pitchFamily="34" charset="0"/>
      <p:regular r:id="rId30"/>
      <p:bold r:id="rId31"/>
      <p:italic r:id="rId32"/>
      <p:boldItalic r:id="rId33"/>
    </p:embeddedFont>
    <p:embeddedFont>
      <p:font typeface="PT Serif" panose="020A0603040505020204" pitchFamily="18"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igitte Lauwers" initials="" lastIdx="1" clrIdx="0"/>
  <p:cmAuthor id="1" name="Laura Aerts"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520" y="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viewProps" Target="viewProps.xml"/><Relationship Id="rId45"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03-29T19:24:33.210" idx="1">
    <p:pos x="6000" y="0"/>
    <p:text>o	De lay-out van de vragen in de presentatie is niet zo duidelijk, loopt wat door elkaar, maar dat ligt misschien aan mijn laptop? Indien niet: vragen misschien per bullet opstellen?</p:text>
  </p:cm>
  <p:cm authorId="1" dt="2023-03-29T19:24:33.210" idx="1">
    <p:pos x="6000" y="0"/>
    <p:text>@jb@eenwereldmetlef.be lay-out ziet er bij mij ok uit, maar bulletpoints kunnen idd wel wat duidelijkheid geven</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174d8e52e7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174d8e52e7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1a6956c9a0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1a6956c9a0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20d9568734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220d956873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20d9568734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20d9568734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20d9568734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20d9568734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20d9568734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20d9568734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20d779bf7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20d779bf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20db217f1d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20db217f1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20d87b9e5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20d87b9e5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20d779bf71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20d779bf7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20d779bf71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20d779bf7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20d9568734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20d9568734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20d9568734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20d9568734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20d9568734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20d9568734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20d9568734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20d9568734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20d9568734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20d9568734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467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220d9568734_0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220d9568734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20d9568734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220d9568734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20d9568734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20d9568734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20d9568734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220d9568734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20d9568734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20d9568734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920257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20d9568734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20d9568734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20d9568734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20d9568734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220d9568734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220d9568734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20d9568734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220d9568734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1a6956c9a0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21a6956c9a0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raining"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0" y="1105325"/>
            <a:ext cx="8520600" cy="29328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FFFFFF"/>
              </a:buClr>
              <a:buSzPts val="5000"/>
              <a:buFont typeface="Open Sans"/>
              <a:buNone/>
              <a:defRPr sz="5000" b="1">
                <a:solidFill>
                  <a:srgbClr val="FFFFFF"/>
                </a:solidFill>
                <a:latin typeface="Open Sans"/>
                <a:ea typeface="Open Sans"/>
                <a:cs typeface="Open Sans"/>
                <a:sym typeface="Open Sans"/>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Hoofdstuk" type="secHead">
  <p:cSld name="SECTION_HEADER">
    <p:bg>
      <p:bgPr>
        <a:solidFill>
          <a:srgbClr val="137E98"/>
        </a:soli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934500" y="874200"/>
            <a:ext cx="7275000" cy="2031300"/>
          </a:xfrm>
          <a:prstGeom prst="rect">
            <a:avLst/>
          </a:prstGeom>
        </p:spPr>
        <p:txBody>
          <a:bodyPr spcFirstLastPara="1" wrap="square" lIns="91425" tIns="91425" rIns="91425" bIns="91425" anchor="ctr" anchorCtr="0">
            <a:normAutofit/>
          </a:bodyPr>
          <a:lstStyle>
            <a:lvl1pPr lvl="0" algn="ctr">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espreek (en presenteer)">
  <p:cSld name="SECTION_HEADER_1">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 name="Google Shape;1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e-opdracht">
  <p:cSld name="SECTION_HEADER_1_1">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0" name="Google Shape;2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resentatie / Leg uit">
  <p:cSld name="SECTION_HEADER_1_1_1">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3" name="Google Shape;2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Rollenspel">
  <p:cSld name="SECTION_HEADER_1_1_1_1">
    <p:bg>
      <p:bgPr>
        <a:blipFill>
          <a:blip r:embed="rId2">
            <a:alphaModFix/>
          </a:blip>
          <a:stretch>
            <a:fillRect/>
          </a:stretch>
        </a:blipFill>
        <a:effectLst/>
      </p:bgPr>
    </p:bg>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6" name="Google Shape;2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tellingen">
  <p:cSld name="SECTION_HEADER_1_1_1_1_1">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9" name="Google Shape;29;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elling">
  <p:cSld name="MAIN_POINT">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3600"/>
              <a:buFont typeface="PT Serif"/>
              <a:buNone/>
              <a:defRPr sz="3600" i="1">
                <a:solidFill>
                  <a:schemeClr val="lt1"/>
                </a:solidFill>
                <a:latin typeface="PT Serif"/>
                <a:ea typeface="PT Serif"/>
                <a:cs typeface="PT Serif"/>
                <a:sym typeface="PT Serif"/>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2" name="Google Shape;3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espreek: detail">
  <p:cSld name="MAIN_POINT_1">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3600"/>
              <a:buFont typeface="PT Serif"/>
              <a:buNone/>
              <a:defRPr sz="3600" i="1">
                <a:solidFill>
                  <a:schemeClr val="lt1"/>
                </a:solidFill>
                <a:latin typeface="PT Serif"/>
                <a:ea typeface="PT Serif"/>
                <a:cs typeface="PT Serif"/>
                <a:sym typeface="PT Serif"/>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5" name="Google Shape;3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rgbClr val="137E98"/>
        </a:solidFill>
        <a:effectLst/>
      </p:bgPr>
    </p:bg>
    <p:spTree>
      <p:nvGrpSpPr>
        <p:cNvPr id="1" name="Shape 36"/>
        <p:cNvGrpSpPr/>
        <p:nvPr/>
      </p:nvGrpSpPr>
      <p:grpSpPr>
        <a:xfrm>
          <a:off x="0" y="0"/>
          <a:ext cx="0" cy="0"/>
          <a:chOff x="0" y="0"/>
          <a:chExt cx="0" cy="0"/>
        </a:xfrm>
      </p:grpSpPr>
      <p:sp>
        <p:nvSpPr>
          <p:cNvPr id="37" name="Google Shape;37;p11"/>
          <p:cNvSpPr/>
          <p:nvPr/>
        </p:nvSpPr>
        <p:spPr>
          <a:xfrm>
            <a:off x="4572000" y="-125"/>
            <a:ext cx="4572000" cy="5143500"/>
          </a:xfrm>
          <a:prstGeom prst="rect">
            <a:avLst/>
          </a:prstGeom>
          <a:solidFill>
            <a:srgbClr val="86B6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4200"/>
              <a:buFont typeface="Open Sans"/>
              <a:buNone/>
              <a:defRPr sz="4200" b="1">
                <a:solidFill>
                  <a:schemeClr val="lt1"/>
                </a:solidFill>
                <a:latin typeface="Open Sans"/>
                <a:ea typeface="Open Sans"/>
                <a:cs typeface="Open Sans"/>
                <a:sym typeface="Open Sans"/>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1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100"/>
              <a:buFont typeface="PT Serif"/>
              <a:buNone/>
              <a:defRPr sz="2100">
                <a:solidFill>
                  <a:schemeClr val="lt1"/>
                </a:solidFill>
                <a:latin typeface="PT Serif"/>
                <a:ea typeface="PT Serif"/>
                <a:cs typeface="PT Serif"/>
                <a:sym typeface="PT Serif"/>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1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Font typeface="PT Serif"/>
              <a:buChar char="●"/>
              <a:defRPr>
                <a:solidFill>
                  <a:schemeClr val="lt1"/>
                </a:solidFill>
                <a:latin typeface="PT Serif"/>
                <a:ea typeface="PT Serif"/>
                <a:cs typeface="PT Serif"/>
                <a:sym typeface="PT Serif"/>
              </a:defRPr>
            </a:lvl1pPr>
            <a:lvl2pPr marL="914400" lvl="1"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41" name="Google Shape;41;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fbeelding met bijschrift">
  <p:cSld name="CAPTION_ONLY">
    <p:bg>
      <p:bgPr>
        <a:solidFill>
          <a:srgbClr val="86B6C1"/>
        </a:solidFill>
        <a:effectLst/>
      </p:bgPr>
    </p:bg>
    <p:spTree>
      <p:nvGrpSpPr>
        <p:cNvPr id="1" name="Shape 42"/>
        <p:cNvGrpSpPr/>
        <p:nvPr/>
      </p:nvGrpSpPr>
      <p:grpSpPr>
        <a:xfrm>
          <a:off x="0" y="0"/>
          <a:ext cx="0" cy="0"/>
          <a:chOff x="0" y="0"/>
          <a:chExt cx="0" cy="0"/>
        </a:xfrm>
      </p:grpSpPr>
      <p:sp>
        <p:nvSpPr>
          <p:cNvPr id="43" name="Google Shape;43;p12"/>
          <p:cNvSpPr>
            <a:spLocks noGrp="1"/>
          </p:cNvSpPr>
          <p:nvPr>
            <p:ph type="pic" idx="2"/>
          </p:nvPr>
        </p:nvSpPr>
        <p:spPr>
          <a:xfrm>
            <a:off x="10050" y="-10050"/>
            <a:ext cx="9144000" cy="5143500"/>
          </a:xfrm>
          <a:prstGeom prst="rect">
            <a:avLst/>
          </a:prstGeom>
          <a:noFill/>
          <a:ln>
            <a:noFill/>
          </a:ln>
        </p:spPr>
      </p:sp>
      <p:sp>
        <p:nvSpPr>
          <p:cNvPr id="44" name="Google Shape;44;p1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200"/>
              <a:buFont typeface="PT Serif"/>
              <a:buNone/>
              <a:defRPr sz="1200" b="1" i="1">
                <a:solidFill>
                  <a:schemeClr val="lt1"/>
                </a:solidFill>
                <a:latin typeface="PT Serif"/>
                <a:ea typeface="PT Serif"/>
                <a:cs typeface="PT Serif"/>
                <a:sym typeface="PT Serif"/>
              </a:defRPr>
            </a:lvl1pPr>
          </a:lstStyle>
          <a:p>
            <a:endParaRPr/>
          </a:p>
        </p:txBody>
      </p:sp>
      <p:sp>
        <p:nvSpPr>
          <p:cNvPr id="45" name="Google Shape;45;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fbeelding verticaal met bijschrift">
  <p:cSld name="CAPTION_ONLY_1">
    <p:bg>
      <p:bgPr>
        <a:solidFill>
          <a:srgbClr val="86B6C1"/>
        </a:solidFill>
        <a:effectLst/>
      </p:bgPr>
    </p:bg>
    <p:spTree>
      <p:nvGrpSpPr>
        <p:cNvPr id="1" name="Shape 46"/>
        <p:cNvGrpSpPr/>
        <p:nvPr/>
      </p:nvGrpSpPr>
      <p:grpSpPr>
        <a:xfrm>
          <a:off x="0" y="0"/>
          <a:ext cx="0" cy="0"/>
          <a:chOff x="0" y="0"/>
          <a:chExt cx="0" cy="0"/>
        </a:xfrm>
      </p:grpSpPr>
      <p:sp>
        <p:nvSpPr>
          <p:cNvPr id="47" name="Google Shape;47;p13"/>
          <p:cNvSpPr>
            <a:spLocks noGrp="1"/>
          </p:cNvSpPr>
          <p:nvPr>
            <p:ph type="pic" idx="2"/>
          </p:nvPr>
        </p:nvSpPr>
        <p:spPr>
          <a:xfrm>
            <a:off x="4587125" y="-10050"/>
            <a:ext cx="4566900" cy="5143500"/>
          </a:xfrm>
          <a:prstGeom prst="rect">
            <a:avLst/>
          </a:prstGeom>
          <a:noFill/>
          <a:ln>
            <a:noFill/>
          </a:ln>
        </p:spPr>
      </p:sp>
      <p:sp>
        <p:nvSpPr>
          <p:cNvPr id="48" name="Google Shape;48;p1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Clr>
                <a:schemeClr val="lt1"/>
              </a:buClr>
              <a:buSzPts val="1200"/>
              <a:buFont typeface="PT Serif"/>
              <a:buNone/>
              <a:defRPr sz="1200" b="1" i="1">
                <a:solidFill>
                  <a:schemeClr val="lt1"/>
                </a:solidFill>
                <a:latin typeface="PT Serif"/>
                <a:ea typeface="PT Serif"/>
                <a:cs typeface="PT Serif"/>
                <a:sym typeface="PT Serif"/>
              </a:defRPr>
            </a:lvl1pPr>
          </a:lstStyle>
          <a:p>
            <a:endParaRPr/>
          </a:p>
        </p:txBody>
      </p:sp>
      <p:sp>
        <p:nvSpPr>
          <p:cNvPr id="49" name="Google Shape;49;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ijfer">
  <p:cSld name="BIG_NUMBER">
    <p:bg>
      <p:bgPr>
        <a:solidFill>
          <a:srgbClr val="86B6C1"/>
        </a:solidFill>
        <a:effectLst/>
      </p:bgPr>
    </p:bg>
    <p:spTree>
      <p:nvGrpSpPr>
        <p:cNvPr id="1" name="Shape 50"/>
        <p:cNvGrpSpPr/>
        <p:nvPr/>
      </p:nvGrpSpPr>
      <p:grpSpPr>
        <a:xfrm>
          <a:off x="0" y="0"/>
          <a:ext cx="0" cy="0"/>
          <a:chOff x="0" y="0"/>
          <a:chExt cx="0" cy="0"/>
        </a:xfrm>
      </p:grpSpPr>
      <p:sp>
        <p:nvSpPr>
          <p:cNvPr id="51" name="Google Shape;51;p14"/>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12000"/>
              <a:buFont typeface="Open Sans"/>
              <a:buNone/>
              <a:defRPr sz="12000" b="1">
                <a:solidFill>
                  <a:schemeClr val="lt1"/>
                </a:solidFill>
                <a:latin typeface="Open Sans"/>
                <a:ea typeface="Open Sans"/>
                <a:cs typeface="Open Sans"/>
                <a:sym typeface="Open Sans"/>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 name="Google Shape;52;p14"/>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lt1"/>
              </a:buClr>
              <a:buSzPts val="1800"/>
              <a:buFont typeface="PT Serif"/>
              <a:buChar char="●"/>
              <a:defRPr>
                <a:solidFill>
                  <a:schemeClr val="lt1"/>
                </a:solidFill>
                <a:latin typeface="PT Serif"/>
                <a:ea typeface="PT Serif"/>
                <a:cs typeface="PT Serif"/>
                <a:sym typeface="PT Serif"/>
              </a:defRPr>
            </a:lvl1pPr>
            <a:lvl2pPr marL="914400" lvl="1"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53" name="Google Shape;5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fbeelding" type="blank">
  <p:cSld name="BLANK">
    <p:bg>
      <p:bgPr>
        <a:solidFill>
          <a:srgbClr val="86B6C1"/>
        </a:solidFill>
        <a:effectLst/>
      </p:bgPr>
    </p:bg>
    <p:spTree>
      <p:nvGrpSpPr>
        <p:cNvPr id="1" name="Shape 54"/>
        <p:cNvGrpSpPr/>
        <p:nvPr/>
      </p:nvGrpSpPr>
      <p:grpSpPr>
        <a:xfrm>
          <a:off x="0" y="0"/>
          <a:ext cx="0" cy="0"/>
          <a:chOff x="0" y="0"/>
          <a:chExt cx="0" cy="0"/>
        </a:xfrm>
      </p:grpSpPr>
      <p:sp>
        <p:nvSpPr>
          <p:cNvPr id="55" name="Google Shape;55;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
        <p:nvSpPr>
          <p:cNvPr id="56" name="Google Shape;56;p15"/>
          <p:cNvSpPr>
            <a:spLocks noGrp="1"/>
          </p:cNvSpPr>
          <p:nvPr>
            <p:ph type="pic" idx="2"/>
          </p:nvPr>
        </p:nvSpPr>
        <p:spPr>
          <a:xfrm>
            <a:off x="0" y="0"/>
            <a:ext cx="9144000" cy="51435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Afbeelding verticaal">
  <p:cSld name="BLANK_2">
    <p:bg>
      <p:bgPr>
        <a:solidFill>
          <a:srgbClr val="86B6C1"/>
        </a:solidFill>
        <a:effectLst/>
      </p:bgPr>
    </p:bg>
    <p:spTree>
      <p:nvGrpSpPr>
        <p:cNvPr id="1" name="Shape 57"/>
        <p:cNvGrpSpPr/>
        <p:nvPr/>
      </p:nvGrpSpPr>
      <p:grpSpPr>
        <a:xfrm>
          <a:off x="0" y="0"/>
          <a:ext cx="0" cy="0"/>
          <a:chOff x="0" y="0"/>
          <a:chExt cx="0" cy="0"/>
        </a:xfrm>
      </p:grpSpPr>
      <p:sp>
        <p:nvSpPr>
          <p:cNvPr id="58" name="Google Shape;58;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
        <p:nvSpPr>
          <p:cNvPr id="59" name="Google Shape;59;p16"/>
          <p:cNvSpPr>
            <a:spLocks noGrp="1"/>
          </p:cNvSpPr>
          <p:nvPr>
            <p:ph type="pic" idx="2"/>
          </p:nvPr>
        </p:nvSpPr>
        <p:spPr>
          <a:xfrm>
            <a:off x="4572000" y="0"/>
            <a:ext cx="4572000" cy="51435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Leeg">
  <p:cSld name="BLANK_1">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86B6C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Open Sans"/>
              <a:buNone/>
              <a:defRPr sz="2800" b="1">
                <a:solidFill>
                  <a:schemeClr val="lt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1"/>
              </a:buClr>
              <a:buSzPts val="1800"/>
              <a:buFont typeface="PT Serif"/>
              <a:buChar char="●"/>
              <a:defRPr sz="1800">
                <a:solidFill>
                  <a:schemeClr val="lt1"/>
                </a:solidFill>
                <a:latin typeface="PT Serif"/>
                <a:ea typeface="PT Serif"/>
                <a:cs typeface="PT Serif"/>
                <a:sym typeface="PT Serif"/>
              </a:defRPr>
            </a:lvl1pPr>
            <a:lvl2pPr marL="914400" lvl="1"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8"/>
          <p:cNvSpPr txBox="1">
            <a:spLocks noGrp="1"/>
          </p:cNvSpPr>
          <p:nvPr>
            <p:ph type="ctrTitle"/>
          </p:nvPr>
        </p:nvSpPr>
        <p:spPr>
          <a:xfrm>
            <a:off x="311700" y="1105325"/>
            <a:ext cx="8520600" cy="2932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al doende leren</a:t>
            </a:r>
            <a:endParaRPr/>
          </a:p>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9"/>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dirty="0"/>
              <a:t>Introductie</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20"/>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Wat kan je nu dat je bijvoorbeeld een jaar geleden nog niet kon?</a:t>
            </a:r>
            <a:r>
              <a:rPr lang="nl" b="0"/>
              <a:t> </a:t>
            </a:r>
            <a:endParaRPr b="0"/>
          </a:p>
          <a:p>
            <a:pPr marL="457200" lvl="0" indent="-434340" algn="l" rtl="0">
              <a:spcBef>
                <a:spcPts val="1000"/>
              </a:spcBef>
              <a:spcAft>
                <a:spcPts val="0"/>
              </a:spcAft>
              <a:buSzPct val="100000"/>
              <a:buChar char="›"/>
            </a:pPr>
            <a:r>
              <a:rPr lang="nl" b="0"/>
              <a:t>Hoe komt het dat je dit nu kan? </a:t>
            </a:r>
            <a:endParaRPr b="0"/>
          </a:p>
          <a:p>
            <a:pPr marL="457200" lvl="0" indent="-434340" algn="l" rtl="0">
              <a:spcBef>
                <a:spcPts val="1000"/>
              </a:spcBef>
              <a:spcAft>
                <a:spcPts val="1000"/>
              </a:spcAft>
              <a:buSzPct val="100000"/>
              <a:buChar char="›"/>
            </a:pPr>
            <a:r>
              <a:rPr lang="nl" b="0"/>
              <a:t>Hoe heb je je deze vaardigheid eigen gemaakt?</a:t>
            </a:r>
            <a:endParaRPr b="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21"/>
          <p:cNvSpPr txBox="1">
            <a:spLocks noGrp="1"/>
          </p:cNvSpPr>
          <p:nvPr>
            <p:ph type="title"/>
          </p:nvPr>
        </p:nvSpPr>
        <p:spPr>
          <a:xfrm>
            <a:off x="1497200" y="753625"/>
            <a:ext cx="6975300" cy="4015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Wanneer heb jij voor het laatst iets bijgeleerd op de werkvloer? </a:t>
            </a:r>
            <a:endParaRPr/>
          </a:p>
          <a:p>
            <a:pPr marL="457200" lvl="0" indent="-457200" algn="l" rtl="0">
              <a:spcBef>
                <a:spcPts val="1000"/>
              </a:spcBef>
              <a:spcAft>
                <a:spcPts val="0"/>
              </a:spcAft>
              <a:buSzPts val="3600"/>
              <a:buChar char="›"/>
            </a:pPr>
            <a:r>
              <a:rPr lang="nl" b="0"/>
              <a:t>Wat heb je geleerd? </a:t>
            </a:r>
            <a:endParaRPr b="0"/>
          </a:p>
          <a:p>
            <a:pPr marL="457200" lvl="0" indent="-457200" algn="l" rtl="0">
              <a:spcBef>
                <a:spcPts val="1000"/>
              </a:spcBef>
              <a:spcAft>
                <a:spcPts val="0"/>
              </a:spcAft>
              <a:buSzPts val="3600"/>
              <a:buChar char="›"/>
            </a:pPr>
            <a:r>
              <a:rPr lang="nl" b="0"/>
              <a:t>Hoe? </a:t>
            </a:r>
            <a:endParaRPr b="0"/>
          </a:p>
          <a:p>
            <a:pPr marL="457200" lvl="0" indent="-457200" algn="l" rtl="0">
              <a:spcBef>
                <a:spcPts val="1000"/>
              </a:spcBef>
              <a:spcAft>
                <a:spcPts val="1000"/>
              </a:spcAft>
              <a:buSzPts val="3600"/>
              <a:buChar char="›"/>
            </a:pPr>
            <a:r>
              <a:rPr lang="nl" b="0"/>
              <a:t>Wie was betrokken?</a:t>
            </a:r>
            <a:endParaRPr b="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22"/>
          <p:cNvSpPr txBox="1">
            <a:spLocks noGrp="1"/>
          </p:cNvSpPr>
          <p:nvPr>
            <p:ph type="title"/>
          </p:nvPr>
        </p:nvSpPr>
        <p:spPr>
          <a:xfrm>
            <a:off x="1497200" y="753625"/>
            <a:ext cx="6975300" cy="3697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Stel</a:t>
            </a:r>
            <a:r>
              <a:rPr lang="nl" b="0"/>
              <a:t>: Je zal zelf een hele tijd afwezig zijn op het werk en een collega zal jouw job overnemen. </a:t>
            </a:r>
            <a:endParaRPr b="0"/>
          </a:p>
          <a:p>
            <a:pPr marL="457200" lvl="0" indent="-457200" algn="l" rtl="0">
              <a:spcBef>
                <a:spcPts val="1000"/>
              </a:spcBef>
              <a:spcAft>
                <a:spcPts val="0"/>
              </a:spcAft>
              <a:buSzPts val="3600"/>
              <a:buChar char="›"/>
            </a:pPr>
            <a:r>
              <a:rPr lang="nl" b="0"/>
              <a:t>Hoe kan hij/zij de job het makkelijkst leren?</a:t>
            </a:r>
            <a:endParaRPr b="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3"/>
          <p:cNvSpPr txBox="1">
            <a:spLocks noGrp="1"/>
          </p:cNvSpPr>
          <p:nvPr>
            <p:ph type="title"/>
          </p:nvPr>
        </p:nvSpPr>
        <p:spPr>
          <a:xfrm>
            <a:off x="1497200" y="753625"/>
            <a:ext cx="6975300" cy="3697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De laatste keer dat je een probleem had, hoe ben je toen tot een oplossing gekomen?</a:t>
            </a:r>
            <a:r>
              <a:rPr lang="nl" b="0"/>
              <a:t> </a:t>
            </a:r>
            <a:endParaRPr b="0"/>
          </a:p>
          <a:p>
            <a:pPr marL="457200" lvl="0" indent="-457200" algn="l" rtl="0">
              <a:spcBef>
                <a:spcPts val="1000"/>
              </a:spcBef>
              <a:spcAft>
                <a:spcPts val="0"/>
              </a:spcAft>
              <a:buSzPts val="3600"/>
              <a:buChar char="›"/>
            </a:pPr>
            <a:r>
              <a:rPr lang="nl" b="0"/>
              <a:t>Heb je hulp gekregen? </a:t>
            </a:r>
            <a:endParaRPr b="0"/>
          </a:p>
          <a:p>
            <a:pPr marL="457200" lvl="0" indent="-457200" algn="l" rtl="0">
              <a:spcBef>
                <a:spcPts val="1000"/>
              </a:spcBef>
              <a:spcAft>
                <a:spcPts val="1000"/>
              </a:spcAft>
              <a:buSzPts val="3600"/>
              <a:buChar char="›"/>
            </a:pPr>
            <a:r>
              <a:rPr lang="nl" b="0"/>
              <a:t>Hoe?</a:t>
            </a:r>
            <a:endParaRPr b="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4"/>
          <p:cNvSpPr txBox="1">
            <a:spLocks noGrp="1"/>
          </p:cNvSpPr>
          <p:nvPr>
            <p:ph type="title"/>
          </p:nvPr>
        </p:nvSpPr>
        <p:spPr>
          <a:xfrm>
            <a:off x="1497200" y="753625"/>
            <a:ext cx="6975300" cy="3916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Geef een overzicht van alle mogelijke leerplaatsen en leermomenten binnen jouw organisatie. Denk breed.</a:t>
            </a:r>
            <a:r>
              <a:rPr lang="nl" b="0"/>
              <a:t> </a:t>
            </a:r>
            <a:endParaRPr b="0"/>
          </a:p>
          <a:p>
            <a:pPr marL="457200" lvl="0" indent="-434340" algn="l" rtl="0">
              <a:spcBef>
                <a:spcPts val="1000"/>
              </a:spcBef>
              <a:spcAft>
                <a:spcPts val="0"/>
              </a:spcAft>
              <a:buSzPct val="100000"/>
              <a:buChar char="›"/>
            </a:pPr>
            <a:r>
              <a:rPr lang="nl" b="0"/>
              <a:t>Welke benut je al? Welke nog niet?</a:t>
            </a:r>
            <a:endParaRPr b="0"/>
          </a:p>
          <a:p>
            <a:pPr marL="457200" lvl="0" indent="-434340" algn="l" rtl="0">
              <a:spcBef>
                <a:spcPts val="1000"/>
              </a:spcBef>
              <a:spcAft>
                <a:spcPts val="1000"/>
              </a:spcAft>
              <a:buSzPct val="100000"/>
              <a:buChar char="›"/>
            </a:pPr>
            <a:r>
              <a:rPr lang="nl" b="0"/>
              <a:t>Waarom?</a:t>
            </a:r>
            <a:endParaRPr b="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5"/>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Knopen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26"/>
          <p:cNvPicPr preferRelativeResize="0">
            <a:picLocks noGrp="1"/>
          </p:cNvPicPr>
          <p:nvPr>
            <p:ph type="pic" idx="2"/>
          </p:nvPr>
        </p:nvPicPr>
        <p:blipFill rotWithShape="1">
          <a:blip r:embed="rId3">
            <a:alphaModFix/>
          </a:blip>
          <a:srcRect t="12502" b="12495"/>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7"/>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Leercultuur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8"/>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Invullijst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9"/>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Over fouten maken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30"/>
          <p:cNvSpPr txBox="1">
            <a:spLocks noGrp="1"/>
          </p:cNvSpPr>
          <p:nvPr>
            <p:ph type="title"/>
          </p:nvPr>
        </p:nvSpPr>
        <p:spPr>
          <a:xfrm>
            <a:off x="1497200" y="753625"/>
            <a:ext cx="6975300" cy="3757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Welke fouten heb je het laatste jaar gemaakt op het werk?</a:t>
            </a:r>
            <a:endParaRPr/>
          </a:p>
          <a:p>
            <a:pPr marL="457200" lvl="0" indent="-457200" algn="l" rtl="0">
              <a:spcBef>
                <a:spcPts val="1000"/>
              </a:spcBef>
              <a:spcAft>
                <a:spcPts val="0"/>
              </a:spcAft>
              <a:buSzPts val="3600"/>
              <a:buChar char="›"/>
            </a:pPr>
            <a:r>
              <a:rPr lang="nl" b="0"/>
              <a:t>Wat heb je hieruit geleerd?</a:t>
            </a:r>
            <a:endParaRPr b="0"/>
          </a:p>
          <a:p>
            <a:pPr marL="457200" lvl="0" indent="-457200" algn="l" rtl="0">
              <a:spcBef>
                <a:spcPts val="1000"/>
              </a:spcBef>
              <a:spcAft>
                <a:spcPts val="0"/>
              </a:spcAft>
              <a:buSzPts val="3600"/>
              <a:buChar char="›"/>
            </a:pPr>
            <a:r>
              <a:rPr lang="nl" b="0"/>
              <a:t>Ben je zelf tot oplossingen kunnen komen? Waarom wel/niet?</a:t>
            </a:r>
            <a:endParaRPr b="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31"/>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b="0"/>
              <a:t>Hoe was de reactie van je omgeving (bijvoorbeeld van een leidinggevende, collega’s, partners, klanten, etc.)?</a:t>
            </a:r>
            <a:endParaRPr b="0"/>
          </a:p>
          <a:p>
            <a:pPr marL="0" lvl="0" indent="0" algn="l" rtl="0">
              <a:spcBef>
                <a:spcPts val="1000"/>
              </a:spcBef>
              <a:spcAft>
                <a:spcPts val="1000"/>
              </a:spcAft>
              <a:buNone/>
            </a:pPr>
            <a:r>
              <a:rPr lang="nl" b="0"/>
              <a:t>Welke reactie hielp je om te leren uit je fouten? Welke reactie niet?</a:t>
            </a:r>
            <a:endParaRPr b="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32"/>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Uitspraken</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33"/>
          <p:cNvSpPr txBox="1">
            <a:spLocks noGrp="1"/>
          </p:cNvSpPr>
          <p:nvPr>
            <p:ph type="title" idx="4294967295"/>
          </p:nvPr>
        </p:nvSpPr>
        <p:spPr>
          <a:xfrm>
            <a:off x="1497200" y="753625"/>
            <a:ext cx="6975300" cy="3757800"/>
          </a:xfrm>
          <a:prstGeom prst="rect">
            <a:avLst/>
          </a:prstGeom>
        </p:spPr>
        <p:txBody>
          <a:bodyPr spcFirstLastPara="1" wrap="square" lIns="91425" tIns="91425" rIns="91425" bIns="91425" anchor="t" anchorCtr="0">
            <a:normAutofit/>
          </a:bodyPr>
          <a:lstStyle/>
          <a:p>
            <a:pPr marL="0" lvl="0" indent="0" algn="ctr" rtl="0">
              <a:spcBef>
                <a:spcPts val="0"/>
              </a:spcBef>
              <a:spcAft>
                <a:spcPts val="1000"/>
              </a:spcAft>
              <a:buNone/>
            </a:pPr>
            <a:br>
              <a:rPr lang="nl" sz="3600" i="1" dirty="0">
                <a:solidFill>
                  <a:schemeClr val="dk1"/>
                </a:solidFill>
                <a:latin typeface="PT Serif"/>
                <a:ea typeface="PT Serif"/>
                <a:cs typeface="PT Serif"/>
                <a:sym typeface="PT Serif"/>
              </a:rPr>
            </a:br>
            <a:br>
              <a:rPr lang="nl" sz="3600" i="1" dirty="0">
                <a:solidFill>
                  <a:schemeClr val="dk1"/>
                </a:solidFill>
                <a:latin typeface="PT Serif"/>
                <a:ea typeface="PT Serif"/>
                <a:cs typeface="PT Serif"/>
                <a:sym typeface="PT Serif"/>
              </a:rPr>
            </a:br>
            <a:r>
              <a:rPr lang="nl" sz="3600" i="1" dirty="0">
                <a:solidFill>
                  <a:schemeClr val="dk1"/>
                </a:solidFill>
                <a:latin typeface="PT Serif"/>
                <a:ea typeface="PT Serif"/>
                <a:cs typeface="PT Serif"/>
                <a:sym typeface="PT Serif"/>
              </a:rPr>
              <a:t>Uitspraken</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33"/>
          <p:cNvSpPr txBox="1">
            <a:spLocks noGrp="1"/>
          </p:cNvSpPr>
          <p:nvPr>
            <p:ph type="title" idx="4294967295"/>
          </p:nvPr>
        </p:nvSpPr>
        <p:spPr>
          <a:xfrm>
            <a:off x="1497200" y="753625"/>
            <a:ext cx="6975300" cy="3757800"/>
          </a:xfrm>
          <a:prstGeom prst="rect">
            <a:avLst/>
          </a:prstGeom>
        </p:spPr>
        <p:txBody>
          <a:bodyPr spcFirstLastPara="1" wrap="square" lIns="91425" tIns="91425" rIns="91425" bIns="91425" anchor="t" anchorCtr="0">
            <a:normAutofit/>
          </a:bodyPr>
          <a:lstStyle/>
          <a:p>
            <a:pPr marL="0" lvl="0" indent="0" algn="l" rtl="0">
              <a:spcBef>
                <a:spcPts val="0"/>
              </a:spcBef>
              <a:spcAft>
                <a:spcPts val="1000"/>
              </a:spcAft>
              <a:buNone/>
            </a:pPr>
            <a:r>
              <a:rPr lang="nl" sz="3600" b="0" i="1">
                <a:solidFill>
                  <a:schemeClr val="dk1"/>
                </a:solidFill>
                <a:latin typeface="PT Serif"/>
                <a:ea typeface="PT Serif"/>
                <a:cs typeface="PT Serif"/>
                <a:sym typeface="PT Serif"/>
              </a:rPr>
              <a:t>‘Al doende leren dat gaat niet bij ons, we kunnen ons geen fouten permitteren.’</a:t>
            </a:r>
            <a:endParaRPr b="0"/>
          </a:p>
        </p:txBody>
      </p:sp>
    </p:spTree>
    <p:extLst>
      <p:ext uri="{BB962C8B-B14F-4D97-AF65-F5344CB8AC3E}">
        <p14:creationId xmlns:p14="http://schemas.microsoft.com/office/powerpoint/2010/main" val="960715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34"/>
          <p:cNvSpPr txBox="1">
            <a:spLocks noGrp="1"/>
          </p:cNvSpPr>
          <p:nvPr>
            <p:ph type="title" idx="4294967295"/>
          </p:nvPr>
        </p:nvSpPr>
        <p:spPr>
          <a:xfrm>
            <a:off x="1497200" y="753625"/>
            <a:ext cx="6975300" cy="3757800"/>
          </a:xfrm>
          <a:prstGeom prst="rect">
            <a:avLst/>
          </a:prstGeom>
        </p:spPr>
        <p:txBody>
          <a:bodyPr spcFirstLastPara="1" wrap="square" lIns="91425" tIns="91425" rIns="91425" bIns="91425" anchor="t" anchorCtr="0">
            <a:normAutofit/>
          </a:bodyPr>
          <a:lstStyle/>
          <a:p>
            <a:pPr marL="0" lvl="0" indent="0" algn="l" rtl="0">
              <a:spcBef>
                <a:spcPts val="0"/>
              </a:spcBef>
              <a:spcAft>
                <a:spcPts val="1000"/>
              </a:spcAft>
              <a:buNone/>
            </a:pPr>
            <a:r>
              <a:rPr lang="nl" sz="3600" b="0" i="1">
                <a:solidFill>
                  <a:schemeClr val="dk1"/>
                </a:solidFill>
                <a:latin typeface="PT Serif"/>
                <a:ea typeface="PT Serif"/>
                <a:cs typeface="PT Serif"/>
                <a:sym typeface="PT Serif"/>
              </a:rPr>
              <a:t>‘Al doende leren is vooral nuttig voor jobs waarbij je met de handen moet werken.’</a:t>
            </a:r>
            <a:endParaRPr b="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35"/>
          <p:cNvSpPr txBox="1">
            <a:spLocks noGrp="1"/>
          </p:cNvSpPr>
          <p:nvPr>
            <p:ph type="title" idx="4294967295"/>
          </p:nvPr>
        </p:nvSpPr>
        <p:spPr>
          <a:xfrm>
            <a:off x="1497200" y="753625"/>
            <a:ext cx="6975300" cy="3757800"/>
          </a:xfrm>
          <a:prstGeom prst="rect">
            <a:avLst/>
          </a:prstGeom>
        </p:spPr>
        <p:txBody>
          <a:bodyPr spcFirstLastPara="1" wrap="square" lIns="91425" tIns="91425" rIns="91425" bIns="91425" anchor="t" anchorCtr="0">
            <a:normAutofit/>
          </a:bodyPr>
          <a:lstStyle/>
          <a:p>
            <a:pPr marL="0" lvl="0" indent="0" algn="l" rtl="0">
              <a:spcBef>
                <a:spcPts val="0"/>
              </a:spcBef>
              <a:spcAft>
                <a:spcPts val="1000"/>
              </a:spcAft>
              <a:buNone/>
            </a:pPr>
            <a:r>
              <a:rPr lang="nl" sz="3600" b="0" i="1">
                <a:solidFill>
                  <a:schemeClr val="dk1"/>
                </a:solidFill>
                <a:latin typeface="PT Serif"/>
                <a:ea typeface="PT Serif"/>
                <a:cs typeface="PT Serif"/>
                <a:sym typeface="PT Serif"/>
              </a:rPr>
              <a:t>‘De beste leerschool is erin gegooid worden en leren zwemmen.’</a:t>
            </a:r>
            <a:endParaRPr sz="3600" b="0" i="1">
              <a:solidFill>
                <a:schemeClr val="dk1"/>
              </a:solidFill>
              <a:latin typeface="PT Serif"/>
              <a:ea typeface="PT Serif"/>
              <a:cs typeface="PT Serif"/>
              <a:sym typeface="PT Serif"/>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6"/>
          <p:cNvSpPr txBox="1">
            <a:spLocks noGrp="1"/>
          </p:cNvSpPr>
          <p:nvPr>
            <p:ph type="title" idx="4294967295"/>
          </p:nvPr>
        </p:nvSpPr>
        <p:spPr>
          <a:xfrm>
            <a:off x="1497200" y="753625"/>
            <a:ext cx="6975300" cy="3757800"/>
          </a:xfrm>
          <a:prstGeom prst="rect">
            <a:avLst/>
          </a:prstGeom>
        </p:spPr>
        <p:txBody>
          <a:bodyPr spcFirstLastPara="1" wrap="square" lIns="91425" tIns="91425" rIns="91425" bIns="91425" anchor="t" anchorCtr="0">
            <a:normAutofit/>
          </a:bodyPr>
          <a:lstStyle/>
          <a:p>
            <a:pPr marL="0" lvl="0" indent="0" algn="l" rtl="0">
              <a:spcBef>
                <a:spcPts val="0"/>
              </a:spcBef>
              <a:spcAft>
                <a:spcPts val="1000"/>
              </a:spcAft>
              <a:buNone/>
            </a:pPr>
            <a:r>
              <a:rPr lang="nl" sz="3600" b="0" i="1">
                <a:solidFill>
                  <a:schemeClr val="dk1"/>
                </a:solidFill>
                <a:latin typeface="PT Serif"/>
                <a:ea typeface="PT Serif"/>
                <a:cs typeface="PT Serif"/>
                <a:sym typeface="PT Serif"/>
              </a:rPr>
              <a:t>‘Hoe heb je dit nu zo fout kunnen laten lopen, Neyo? Je had het beter aan een expert overgelaten. Je gaat toch zomaar niet van start zonder echt te weten wat je moet doen.’</a:t>
            </a:r>
            <a:endParaRPr sz="3600" b="0" i="1">
              <a:solidFill>
                <a:schemeClr val="dk1"/>
              </a:solidFill>
              <a:latin typeface="PT Serif"/>
              <a:ea typeface="PT Serif"/>
              <a:cs typeface="PT Serif"/>
              <a:sym typeface="PT Serif"/>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7"/>
          <p:cNvSpPr txBox="1">
            <a:spLocks noGrp="1"/>
          </p:cNvSpPr>
          <p:nvPr>
            <p:ph type="title" idx="4294967295"/>
          </p:nvPr>
        </p:nvSpPr>
        <p:spPr>
          <a:xfrm>
            <a:off x="1497200" y="753625"/>
            <a:ext cx="6975300" cy="3757800"/>
          </a:xfrm>
          <a:prstGeom prst="rect">
            <a:avLst/>
          </a:prstGeom>
        </p:spPr>
        <p:txBody>
          <a:bodyPr spcFirstLastPara="1" wrap="square" lIns="91425" tIns="91425" rIns="91425" bIns="91425" anchor="t" anchorCtr="0">
            <a:normAutofit/>
          </a:bodyPr>
          <a:lstStyle/>
          <a:p>
            <a:pPr marL="0" lvl="0" indent="0" algn="l" rtl="0">
              <a:spcBef>
                <a:spcPts val="0"/>
              </a:spcBef>
              <a:spcAft>
                <a:spcPts val="1000"/>
              </a:spcAft>
              <a:buNone/>
            </a:pPr>
            <a:r>
              <a:rPr lang="nl" sz="3600" b="0" i="1">
                <a:solidFill>
                  <a:schemeClr val="dk1"/>
                </a:solidFill>
                <a:latin typeface="PT Serif"/>
                <a:ea typeface="PT Serif"/>
                <a:cs typeface="PT Serif"/>
                <a:sym typeface="PT Serif"/>
              </a:rPr>
              <a:t>‘Neem jij de procedures door, Anton. Pas het toe op het dossier en dan zien we wel waar we uitkomen.’</a:t>
            </a:r>
            <a:endParaRPr b="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33"/>
          <p:cNvSpPr txBox="1">
            <a:spLocks noGrp="1"/>
          </p:cNvSpPr>
          <p:nvPr>
            <p:ph type="title" idx="4294967295"/>
          </p:nvPr>
        </p:nvSpPr>
        <p:spPr>
          <a:xfrm>
            <a:off x="1497200" y="753625"/>
            <a:ext cx="6975300" cy="3757800"/>
          </a:xfrm>
          <a:prstGeom prst="rect">
            <a:avLst/>
          </a:prstGeom>
        </p:spPr>
        <p:txBody>
          <a:bodyPr spcFirstLastPara="1" wrap="square" lIns="91425" tIns="91425" rIns="91425" bIns="91425" anchor="t" anchorCtr="0">
            <a:normAutofit/>
          </a:bodyPr>
          <a:lstStyle/>
          <a:p>
            <a:pPr marL="0" lvl="0" indent="0" algn="ctr" rtl="0">
              <a:spcBef>
                <a:spcPts val="0"/>
              </a:spcBef>
              <a:spcAft>
                <a:spcPts val="1000"/>
              </a:spcAft>
              <a:buNone/>
            </a:pPr>
            <a:br>
              <a:rPr lang="nl" sz="3600" i="1" dirty="0">
                <a:solidFill>
                  <a:schemeClr val="dk1"/>
                </a:solidFill>
                <a:latin typeface="PT Serif"/>
                <a:ea typeface="PT Serif"/>
                <a:cs typeface="PT Serif"/>
                <a:sym typeface="PT Serif"/>
              </a:rPr>
            </a:br>
            <a:br>
              <a:rPr lang="nl" sz="3600" i="1" dirty="0">
                <a:solidFill>
                  <a:schemeClr val="dk1"/>
                </a:solidFill>
                <a:latin typeface="PT Serif"/>
                <a:ea typeface="PT Serif"/>
                <a:cs typeface="PT Serif"/>
                <a:sym typeface="PT Serif"/>
              </a:rPr>
            </a:br>
            <a:r>
              <a:rPr lang="nl" sz="3600" i="1" dirty="0">
                <a:solidFill>
                  <a:schemeClr val="dk1"/>
                </a:solidFill>
                <a:latin typeface="PT Serif"/>
                <a:ea typeface="PT Serif"/>
                <a:cs typeface="PT Serif"/>
                <a:sym typeface="PT Serif"/>
              </a:rPr>
              <a:t>Vragen</a:t>
            </a:r>
            <a:endParaRPr dirty="0"/>
          </a:p>
        </p:txBody>
      </p:sp>
    </p:spTree>
    <p:extLst>
      <p:ext uri="{BB962C8B-B14F-4D97-AF65-F5344CB8AC3E}">
        <p14:creationId xmlns:p14="http://schemas.microsoft.com/office/powerpoint/2010/main" val="629890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8"/>
          <p:cNvSpPr txBox="1">
            <a:spLocks noGrp="1"/>
          </p:cNvSpPr>
          <p:nvPr>
            <p:ph type="title" idx="4294967295"/>
          </p:nvPr>
        </p:nvSpPr>
        <p:spPr>
          <a:xfrm>
            <a:off x="1497200" y="753625"/>
            <a:ext cx="6975300" cy="375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sz="3600" b="0" i="1" dirty="0">
                <a:solidFill>
                  <a:schemeClr val="dk1"/>
                </a:solidFill>
                <a:latin typeface="PT Serif"/>
                <a:ea typeface="PT Serif"/>
                <a:cs typeface="PT Serif"/>
                <a:sym typeface="PT Serif"/>
              </a:rPr>
              <a:t>Hoe ziet leren eruit in jouw organisatie?</a:t>
            </a:r>
            <a:br>
              <a:rPr lang="nl" sz="3600" b="0" i="1" dirty="0">
                <a:solidFill>
                  <a:schemeClr val="dk1"/>
                </a:solidFill>
                <a:latin typeface="PT Serif"/>
                <a:ea typeface="PT Serif"/>
                <a:cs typeface="PT Serif"/>
                <a:sym typeface="PT Serif"/>
              </a:rPr>
            </a:br>
            <a:r>
              <a:rPr lang="nl" sz="3600" b="0" i="1" dirty="0">
                <a:solidFill>
                  <a:schemeClr val="dk1"/>
                </a:solidFill>
                <a:latin typeface="PT Serif"/>
                <a:ea typeface="PT Serif"/>
                <a:cs typeface="PT Serif"/>
                <a:sym typeface="PT Serif"/>
              </a:rPr>
              <a:t>Hoe kan je in jouw organisatie informeel of al doende leren?</a:t>
            </a:r>
            <a:br>
              <a:rPr lang="nl" sz="3600" b="0" i="1" dirty="0">
                <a:solidFill>
                  <a:schemeClr val="dk1"/>
                </a:solidFill>
                <a:latin typeface="PT Serif"/>
                <a:ea typeface="PT Serif"/>
                <a:cs typeface="PT Serif"/>
                <a:sym typeface="PT Serif"/>
              </a:rPr>
            </a:br>
            <a:r>
              <a:rPr lang="nl" sz="3600" b="0" i="1" dirty="0">
                <a:solidFill>
                  <a:schemeClr val="dk1"/>
                </a:solidFill>
                <a:latin typeface="PT Serif"/>
                <a:ea typeface="PT Serif"/>
                <a:cs typeface="PT Serif"/>
                <a:sym typeface="PT Serif"/>
              </a:rPr>
              <a:t>Maak een overzicht van mogelijke leermomenten op de werkvloer. Wie is hierbij betrokken?</a:t>
            </a:r>
            <a:endParaRPr sz="3600" b="0" i="1" dirty="0">
              <a:solidFill>
                <a:schemeClr val="dk1"/>
              </a:solidFill>
              <a:latin typeface="PT Serif"/>
              <a:ea typeface="PT Serif"/>
              <a:cs typeface="PT Serif"/>
              <a:sym typeface="PT Serif"/>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9"/>
          <p:cNvSpPr txBox="1">
            <a:spLocks noGrp="1"/>
          </p:cNvSpPr>
          <p:nvPr>
            <p:ph type="title" idx="4294967295"/>
          </p:nvPr>
        </p:nvSpPr>
        <p:spPr>
          <a:xfrm>
            <a:off x="1497200" y="753625"/>
            <a:ext cx="6975300" cy="3757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sz="3600" b="0" i="1" dirty="0">
                <a:solidFill>
                  <a:schemeClr val="dk1"/>
                </a:solidFill>
                <a:latin typeface="PT Serif"/>
                <a:ea typeface="PT Serif"/>
                <a:cs typeface="PT Serif"/>
                <a:sym typeface="PT Serif"/>
              </a:rPr>
              <a:t>Geef een voorbeeld hoe je zelf iets al doende geleerd hebt.</a:t>
            </a:r>
            <a:br>
              <a:rPr lang="nl" sz="3600" b="0" i="1" dirty="0">
                <a:solidFill>
                  <a:schemeClr val="dk1"/>
                </a:solidFill>
                <a:latin typeface="PT Serif"/>
                <a:ea typeface="PT Serif"/>
                <a:cs typeface="PT Serif"/>
                <a:sym typeface="PT Serif"/>
              </a:rPr>
            </a:br>
            <a:r>
              <a:rPr lang="nl" sz="3600" b="0" i="1" dirty="0">
                <a:solidFill>
                  <a:schemeClr val="dk1"/>
                </a:solidFill>
                <a:latin typeface="PT Serif"/>
                <a:ea typeface="PT Serif"/>
                <a:cs typeface="PT Serif"/>
                <a:sym typeface="PT Serif"/>
              </a:rPr>
              <a:t>Hoe heb jij/de organisatie dit aangepakt?</a:t>
            </a:r>
            <a:br>
              <a:rPr lang="nl" sz="3600" b="0" i="1" dirty="0">
                <a:solidFill>
                  <a:schemeClr val="dk1"/>
                </a:solidFill>
                <a:latin typeface="PT Serif"/>
                <a:ea typeface="PT Serif"/>
                <a:cs typeface="PT Serif"/>
                <a:sym typeface="PT Serif"/>
              </a:rPr>
            </a:br>
            <a:r>
              <a:rPr lang="nl" sz="3600" b="0" i="1" dirty="0">
                <a:solidFill>
                  <a:schemeClr val="dk1"/>
                </a:solidFill>
                <a:latin typeface="PT Serif"/>
                <a:ea typeface="PT Serif"/>
                <a:cs typeface="PT Serif"/>
                <a:sym typeface="PT Serif"/>
              </a:rPr>
              <a:t>Wat was hierbij belangrijk?</a:t>
            </a:r>
            <a:endParaRPr sz="3600" b="0" i="1" dirty="0">
              <a:solidFill>
                <a:schemeClr val="dk1"/>
              </a:solidFill>
              <a:latin typeface="PT Serif"/>
              <a:ea typeface="PT Serif"/>
              <a:cs typeface="PT Serif"/>
              <a:sym typeface="PT Serif"/>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40"/>
          <p:cNvSpPr txBox="1">
            <a:spLocks noGrp="1"/>
          </p:cNvSpPr>
          <p:nvPr>
            <p:ph type="title" idx="4294967295"/>
          </p:nvPr>
        </p:nvSpPr>
        <p:spPr>
          <a:xfrm>
            <a:off x="1497200" y="753625"/>
            <a:ext cx="6975300" cy="3757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sz="3600" b="0" i="1">
                <a:solidFill>
                  <a:schemeClr val="dk1"/>
                </a:solidFill>
                <a:latin typeface="PT Serif"/>
                <a:ea typeface="PT Serif"/>
                <a:cs typeface="PT Serif"/>
                <a:sym typeface="PT Serif"/>
              </a:rPr>
              <a:t>Mag en durf jij fouten maken op de werkvloer?</a:t>
            </a:r>
            <a:endParaRPr sz="3600" b="0" i="1">
              <a:solidFill>
                <a:schemeClr val="dk1"/>
              </a:solidFill>
              <a:latin typeface="PT Serif"/>
              <a:ea typeface="PT Serif"/>
              <a:cs typeface="PT Serif"/>
              <a:sym typeface="PT Serif"/>
            </a:endParaRPr>
          </a:p>
          <a:p>
            <a:pPr marL="0" lvl="0" indent="457200" algn="l" rtl="0">
              <a:spcBef>
                <a:spcPts val="1000"/>
              </a:spcBef>
              <a:spcAft>
                <a:spcPts val="0"/>
              </a:spcAft>
              <a:buNone/>
            </a:pPr>
            <a:r>
              <a:rPr lang="nl" sz="3600" b="0" i="1">
                <a:solidFill>
                  <a:schemeClr val="dk1"/>
                </a:solidFill>
                <a:latin typeface="PT Serif"/>
                <a:ea typeface="PT Serif"/>
                <a:cs typeface="PT Serif"/>
                <a:sym typeface="PT Serif"/>
              </a:rPr>
              <a:t>Waar wel?</a:t>
            </a:r>
            <a:endParaRPr sz="3600" b="0" i="1">
              <a:solidFill>
                <a:schemeClr val="dk1"/>
              </a:solidFill>
              <a:latin typeface="PT Serif"/>
              <a:ea typeface="PT Serif"/>
              <a:cs typeface="PT Serif"/>
              <a:sym typeface="PT Serif"/>
            </a:endParaRPr>
          </a:p>
          <a:p>
            <a:pPr marL="0" lvl="0" indent="457200" algn="l" rtl="0">
              <a:spcBef>
                <a:spcPts val="1000"/>
              </a:spcBef>
              <a:spcAft>
                <a:spcPts val="1000"/>
              </a:spcAft>
              <a:buNone/>
            </a:pPr>
            <a:r>
              <a:rPr lang="nl" sz="3600" b="0" i="1">
                <a:solidFill>
                  <a:schemeClr val="dk1"/>
                </a:solidFill>
                <a:latin typeface="PT Serif"/>
                <a:ea typeface="PT Serif"/>
                <a:cs typeface="PT Serif"/>
                <a:sym typeface="PT Serif"/>
              </a:rPr>
              <a:t>Waar niet?</a:t>
            </a:r>
            <a:endParaRPr sz="3600" b="0" i="1">
              <a:solidFill>
                <a:schemeClr val="dk1"/>
              </a:solidFill>
              <a:latin typeface="PT Serif"/>
              <a:ea typeface="PT Serif"/>
              <a:cs typeface="PT Serif"/>
              <a:sym typeface="PT Serif"/>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41"/>
          <p:cNvSpPr txBox="1">
            <a:spLocks noGrp="1"/>
          </p:cNvSpPr>
          <p:nvPr>
            <p:ph type="title" idx="4294967295"/>
          </p:nvPr>
        </p:nvSpPr>
        <p:spPr>
          <a:xfrm>
            <a:off x="1497200" y="753625"/>
            <a:ext cx="6975300" cy="3757800"/>
          </a:xfrm>
          <a:prstGeom prst="rect">
            <a:avLst/>
          </a:prstGeom>
        </p:spPr>
        <p:txBody>
          <a:bodyPr spcFirstLastPara="1" wrap="square" lIns="91425" tIns="91425" rIns="91425" bIns="91425" anchor="t" anchorCtr="0">
            <a:normAutofit/>
          </a:bodyPr>
          <a:lstStyle/>
          <a:p>
            <a:pPr marL="0" lvl="0" indent="0" algn="l" rtl="0">
              <a:spcBef>
                <a:spcPts val="0"/>
              </a:spcBef>
              <a:spcAft>
                <a:spcPts val="1000"/>
              </a:spcAft>
              <a:buNone/>
            </a:pPr>
            <a:r>
              <a:rPr lang="nl" sz="3600" b="0" i="1">
                <a:solidFill>
                  <a:schemeClr val="dk1"/>
                </a:solidFill>
                <a:latin typeface="PT Serif"/>
                <a:ea typeface="PT Serif"/>
                <a:cs typeface="PT Serif"/>
                <a:sym typeface="PT Serif"/>
              </a:rPr>
              <a:t>Wat kan helpen om (nog meer) een leercultuur te krijgen op het werk?</a:t>
            </a:r>
            <a:endParaRPr sz="3600" b="0" i="1">
              <a:solidFill>
                <a:schemeClr val="dk1"/>
              </a:solidFill>
              <a:latin typeface="PT Serif"/>
              <a:ea typeface="PT Serif"/>
              <a:cs typeface="PT Serif"/>
              <a:sym typeface="PT Serif"/>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42"/>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Afsluiter</a:t>
            </a:r>
            <a:endParaRPr/>
          </a:p>
        </p:txBody>
      </p:sp>
    </p:spTree>
  </p:cSld>
  <p:clrMapOvr>
    <a:masterClrMapping/>
  </p:clrMapOvr>
</p:sld>
</file>

<file path=ppt/theme/theme1.xml><?xml version="1.0" encoding="utf-8"?>
<a:theme xmlns:a="http://schemas.openxmlformats.org/drawingml/2006/main" name="SERV – Zelf training geven">
  <a:themeElements>
    <a:clrScheme name="Simple Light">
      <a:dk1>
        <a:srgbClr val="FFFFFF"/>
      </a:dk1>
      <a:lt1>
        <a:srgbClr val="FFFFFF"/>
      </a:lt1>
      <a:dk2>
        <a:srgbClr val="FFFFFF"/>
      </a:dk2>
      <a:lt2>
        <a:srgbClr val="FFFFFF"/>
      </a:lt2>
      <a:accent1>
        <a:srgbClr val="A74846"/>
      </a:accent1>
      <a:accent2>
        <a:srgbClr val="137E98"/>
      </a:accent2>
      <a:accent3>
        <a:srgbClr val="86B6C1"/>
      </a:accent3>
      <a:accent4>
        <a:srgbClr val="D09350"/>
      </a:accent4>
      <a:accent5>
        <a:srgbClr val="6E8A5B"/>
      </a:accent5>
      <a:accent6>
        <a:srgbClr val="FFFFFF"/>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E08DD036DD634B88BFB7283EE34042" ma:contentTypeVersion="175" ma:contentTypeDescription="Een nieuw document maken." ma:contentTypeScope="" ma:versionID="1b8b6ad649cc7077babfd2f4a5169984">
  <xsd:schema xmlns:xsd="http://www.w3.org/2001/XMLSchema" xmlns:xs="http://www.w3.org/2001/XMLSchema" xmlns:p="http://schemas.microsoft.com/office/2006/metadata/properties" xmlns:ns2="e85dfcd9-c5d6-4bac-8fdf-b09bef0d2fa4" xmlns:ns3="f725d260-56a6-422e-80a7-124eec32f860" xmlns:ns4="d7176901-b574-45a9-8ff7-3e25ac64ac2b" targetNamespace="http://schemas.microsoft.com/office/2006/metadata/properties" ma:root="true" ma:fieldsID="87b35f787caeaeaa3b6968c5fe016d0d" ns2:_="" ns3:_="" ns4:_="">
    <xsd:import namespace="e85dfcd9-c5d6-4bac-8fdf-b09bef0d2fa4"/>
    <xsd:import namespace="f725d260-56a6-422e-80a7-124eec32f860"/>
    <xsd:import namespace="d7176901-b574-45a9-8ff7-3e25ac64ac2b"/>
    <xsd:element name="properties">
      <xsd:complexType>
        <xsd:sequence>
          <xsd:element name="documentManagement">
            <xsd:complexType>
              <xsd:all>
                <xsd:element ref="ns2:TaxCatchAll" minOccurs="0"/>
                <xsd:element ref="ns3:SharedWithUsers" minOccurs="0"/>
                <xsd:element ref="ns3:SharedWithDetails" minOccurs="0"/>
                <xsd:element ref="ns4:lcf76f155ced4ddcb4097134ff3c332f" minOccurs="0"/>
                <xsd:element ref="ns4:MediaServiceMetadata" minOccurs="0"/>
                <xsd:element ref="ns4:MediaServiceFastMetadata" minOccurs="0"/>
                <xsd:element ref="ns4:MediaServiceSearchProperties" minOccurs="0"/>
                <xsd:element ref="ns4:MediaServiceObjectDetectorVersions" minOccurs="0"/>
                <xsd:element ref="ns4:MediaServiceGenerationTime" minOccurs="0"/>
                <xsd:element ref="ns4:MediaServiceEventHashCode" minOccurs="0"/>
                <xsd:element ref="ns4:MediaServiceOCR" minOccurs="0"/>
                <xsd:element ref="ns4:MediaLengthInSeconds"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dfcd9-c5d6-4bac-8fdf-b09bef0d2fa4"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da4ce5f8-6560-41be-b41d-fdde25e4b3cd}" ma:internalName="TaxCatchAll" ma:showField="CatchAllData" ma:web="f725d260-56a6-422e-80a7-124eec32f8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725d260-56a6-422e-80a7-124eec32f860" elementFormDefault="qualified">
    <xsd:import namespace="http://schemas.microsoft.com/office/2006/documentManagement/types"/>
    <xsd:import namespace="http://schemas.microsoft.com/office/infopath/2007/PartnerControls"/>
    <xsd:element name="SharedWithUsers" ma:index="9" nillable="true" ma:displayName="Gedeeld met"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7176901-b574-45a9-8ff7-3e25ac64ac2b" elementFormDefault="qualified">
    <xsd:import namespace="http://schemas.microsoft.com/office/2006/documentManagement/types"/>
    <xsd:import namespace="http://schemas.microsoft.com/office/infopath/2007/PartnerControls"/>
    <xsd:element name="lcf76f155ced4ddcb4097134ff3c332f" ma:index="12" nillable="true" ma:taxonomy="true" ma:internalName="lcf76f155ced4ddcb4097134ff3c332f" ma:taxonomyFieldName="MediaServiceImageTags" ma:displayName="Afbeeldingtags" ma:readOnly="false" ma:fieldId="{5cf76f15-5ced-4ddc-b409-7134ff3c332f}" ma:taxonomyMulti="true" ma:sspId="61d4e419-7667-4ca3-9304-560b344eb500"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7176901-b574-45a9-8ff7-3e25ac64ac2b">
      <Terms xmlns="http://schemas.microsoft.com/office/infopath/2007/PartnerControls"/>
    </lcf76f155ced4ddcb4097134ff3c332f>
    <TaxCatchAll xmlns="e85dfcd9-c5d6-4bac-8fdf-b09bef0d2fa4">
      <Value>2</Value>
    </TaxCatchAll>
  </documentManagement>
</p:properties>
</file>

<file path=customXml/itemProps1.xml><?xml version="1.0" encoding="utf-8"?>
<ds:datastoreItem xmlns:ds="http://schemas.openxmlformats.org/officeDocument/2006/customXml" ds:itemID="{82A7A0F5-5CD8-466C-849A-321905EFE9FD}"/>
</file>

<file path=customXml/itemProps2.xml><?xml version="1.0" encoding="utf-8"?>
<ds:datastoreItem xmlns:ds="http://schemas.openxmlformats.org/officeDocument/2006/customXml" ds:itemID="{007F6A0D-A725-4BC7-B031-C1C25C7B99DF}"/>
</file>

<file path=customXml/itemProps3.xml><?xml version="1.0" encoding="utf-8"?>
<ds:datastoreItem xmlns:ds="http://schemas.openxmlformats.org/officeDocument/2006/customXml" ds:itemID="{F09A238E-336C-4327-879D-2E87BA50BE7E}"/>
</file>

<file path=docProps/app.xml><?xml version="1.0" encoding="utf-8"?>
<Properties xmlns="http://schemas.openxmlformats.org/officeDocument/2006/extended-properties" xmlns:vt="http://schemas.openxmlformats.org/officeDocument/2006/docPropsVTypes">
  <TotalTime>0</TotalTime>
  <Words>430</Words>
  <Application>Microsoft Office PowerPoint</Application>
  <PresentationFormat>Diavoorstelling (16:9)</PresentationFormat>
  <Paragraphs>41</Paragraphs>
  <Slides>27</Slides>
  <Notes>27</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27</vt:i4>
      </vt:variant>
    </vt:vector>
  </HeadingPairs>
  <TitlesOfParts>
    <vt:vector size="31" baseType="lpstr">
      <vt:lpstr>Open Sans</vt:lpstr>
      <vt:lpstr>PT Serif</vt:lpstr>
      <vt:lpstr>Arial</vt:lpstr>
      <vt:lpstr>SERV – Zelf training geven</vt:lpstr>
      <vt:lpstr>al doende leren </vt:lpstr>
      <vt:lpstr>Introductie</vt:lpstr>
      <vt:lpstr>Wat kan je nu dat je bijvoorbeeld een jaar geleden nog niet kon?  Hoe komt het dat je dit nu kan?  Hoe heb je je deze vaardigheid eigen gemaakt?</vt:lpstr>
      <vt:lpstr>Wanneer heb jij voor het laatst iets bijgeleerd op de werkvloer?  Wat heb je geleerd?  Hoe?  Wie was betrokken?</vt:lpstr>
      <vt:lpstr>Stel: Je zal zelf een hele tijd afwezig zijn op het werk en een collega zal jouw job overnemen.  Hoe kan hij/zij de job het makkelijkst leren?</vt:lpstr>
      <vt:lpstr>De laatste keer dat je een probleem had, hoe ben je toen tot een oplossing gekomen?  Heb je hulp gekregen?  Hoe?</vt:lpstr>
      <vt:lpstr>Geef een overzicht van alle mogelijke leerplaatsen en leermomenten binnen jouw organisatie. Denk breed.  Welke benut je al? Welke nog niet? Waarom?</vt:lpstr>
      <vt:lpstr>Knopen</vt:lpstr>
      <vt:lpstr>PowerPoint-presentatie</vt:lpstr>
      <vt:lpstr>Leercultuur</vt:lpstr>
      <vt:lpstr>Invullijst</vt:lpstr>
      <vt:lpstr>Over fouten maken</vt:lpstr>
      <vt:lpstr>Welke fouten heb je het laatste jaar gemaakt op het werk? Wat heb je hieruit geleerd? Ben je zelf tot oplossingen kunnen komen? Waarom wel/niet?</vt:lpstr>
      <vt:lpstr>Hoe was de reactie van je omgeving (bijvoorbeeld van een leidinggevende, collega’s, partners, klanten, etc.)? Welke reactie hielp je om te leren uit je fouten? Welke reactie niet?</vt:lpstr>
      <vt:lpstr>Uitspraken</vt:lpstr>
      <vt:lpstr>  Uitspraken</vt:lpstr>
      <vt:lpstr>‘Al doende leren dat gaat niet bij ons, we kunnen ons geen fouten permitteren.’</vt:lpstr>
      <vt:lpstr>‘Al doende leren is vooral nuttig voor jobs waarbij je met de handen moet werken.’</vt:lpstr>
      <vt:lpstr>‘De beste leerschool is erin gegooid worden en leren zwemmen.’</vt:lpstr>
      <vt:lpstr>‘Hoe heb je dit nu zo fout kunnen laten lopen, Neyo? Je had het beter aan een expert overgelaten. Je gaat toch zomaar niet van start zonder echt te weten wat je moet doen.’</vt:lpstr>
      <vt:lpstr>‘Neem jij de procedures door, Anton. Pas het toe op het dossier en dan zien we wel waar we uitkomen.’</vt:lpstr>
      <vt:lpstr>  Vragen</vt:lpstr>
      <vt:lpstr>Hoe ziet leren eruit in jouw organisatie? Hoe kan je in jouw organisatie informeel of al doende leren? Maak een overzicht van mogelijke leermomenten op de werkvloer. Wie is hierbij betrokken?</vt:lpstr>
      <vt:lpstr>Geef een voorbeeld hoe je zelf iets al doende geleerd hebt. Hoe heb jij/de organisatie dit aangepakt? Wat was hierbij belangrijk?</vt:lpstr>
      <vt:lpstr>Mag en durf jij fouten maken op de werkvloer? Waar wel? Waar niet?</vt:lpstr>
      <vt:lpstr>Wat kan helpen om (nog meer) een leercultuur te krijgen op het werk?</vt:lpstr>
      <vt:lpstr>Afsluiter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 doende leren </dc:title>
  <cp:lastModifiedBy>Tom Seymoens</cp:lastModifiedBy>
  <cp:revision>1</cp:revision>
  <dcterms:modified xsi:type="dcterms:W3CDTF">2023-08-11T13:59:36Z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0x010100B5E08DD036DD634B88BFB7283EE34042</vt:lpwstr>
  </property>
  <property fmtid="{D5CDD505-2E9C-101B-9397-08002B2CF9AE}" pid="3" name="Dossierhouder">
    <vt:lpwstr>69</vt:lpwstr>
  </property>
  <property fmtid="{D5CDD505-2E9C-101B-9397-08002B2CF9AE}" pid="4" name="Entiteit">
    <vt:lpwstr>2;#Stichting Innovatie en Arbeid|102afd07-b97b-473e-b127-fcbe07712817</vt:lpwstr>
  </property>
  <property fmtid="{D5CDD505-2E9C-101B-9397-08002B2CF9AE}" pid="5" name="d0eb5182aae74b97bb4da5b3a64ae3f4">
    <vt:lpwstr>Stichting Innovatie en Arbeid|102afd07-b97b-473e-b127-fcbe07712817</vt:lpwstr>
  </property>
  <property fmtid="{D5CDD505-2E9C-101B-9397-08002B2CF9AE}" pid="6" name="Dossierstatus">
    <vt:lpwstr>Open</vt:lpwstr>
  </property>
  <property fmtid="{D5CDD505-2E9C-101B-9397-08002B2CF9AE}" pid="7" name="Voorwerp">
    <vt:lpwstr/>
  </property>
  <property fmtid="{D5CDD505-2E9C-101B-9397-08002B2CF9AE}" pid="8" name="e1907ef6686f45a889c06b3736ec9c4a">
    <vt:lpwstr/>
  </property>
  <property fmtid="{D5CDD505-2E9C-101B-9397-08002B2CF9AE}" pid="9" name="Fototrefwoord">
    <vt:lpwstr/>
  </property>
  <property fmtid="{D5CDD505-2E9C-101B-9397-08002B2CF9AE}" pid="10" name="Bestemmeling">
    <vt:lpwstr/>
  </property>
  <property fmtid="{D5CDD505-2E9C-101B-9397-08002B2CF9AE}" pid="11" name="MediaServiceImageTags">
    <vt:lpwstr/>
  </property>
  <property fmtid="{D5CDD505-2E9C-101B-9397-08002B2CF9AE}" pid="12" name="Opvolging">
    <vt:lpwstr/>
  </property>
  <property fmtid="{D5CDD505-2E9C-101B-9397-08002B2CF9AE}" pid="13" name="l83a42741b21467d88658a98ee2f68b4">
    <vt:lpwstr/>
  </property>
  <property fmtid="{D5CDD505-2E9C-101B-9397-08002B2CF9AE}" pid="14" name="h4c2d042d7e1414d8fe056687b01b2e7">
    <vt:lpwstr/>
  </property>
  <property fmtid="{D5CDD505-2E9C-101B-9397-08002B2CF9AE}" pid="15" name="NaamAanvrager">
    <vt:lpwstr/>
  </property>
  <property fmtid="{D5CDD505-2E9C-101B-9397-08002B2CF9AE}" pid="16" name="BestemmelingVerzending">
    <vt:lpwstr/>
  </property>
  <property fmtid="{D5CDD505-2E9C-101B-9397-08002B2CF9AE}" pid="17" name="p2b5338090b7459683b7bd4d1e9785e9">
    <vt:lpwstr/>
  </property>
  <property fmtid="{D5CDD505-2E9C-101B-9397-08002B2CF9AE}" pid="18" name="k8a9470f847b47379cf95df2ded267d5">
    <vt:lpwstr/>
  </property>
  <property fmtid="{D5CDD505-2E9C-101B-9397-08002B2CF9AE}" pid="19" name="pe2554564ced4236b5cd079b0a0a621c">
    <vt:lpwstr/>
  </property>
  <property fmtid="{D5CDD505-2E9C-101B-9397-08002B2CF9AE}" pid="20" name="_docset_NoMedatataSyncRequired">
    <vt:lpwstr>False</vt:lpwstr>
  </property>
  <property fmtid="{D5CDD505-2E9C-101B-9397-08002B2CF9AE}" pid="21" name="DossierLabel">
    <vt:lpwstr/>
  </property>
  <property fmtid="{D5CDD505-2E9C-101B-9397-08002B2CF9AE}" pid="22" name="ndb4a5edd3e0401f9391ff985f82e255">
    <vt:lpwstr/>
  </property>
  <property fmtid="{D5CDD505-2E9C-101B-9397-08002B2CF9AE}" pid="23" name="h61360eaecae4972b56daf512a872701">
    <vt:lpwstr/>
  </property>
  <property fmtid="{D5CDD505-2E9C-101B-9397-08002B2CF9AE}" pid="24" name="Document_x0020_type">
    <vt:lpwstr/>
  </property>
  <property fmtid="{D5CDD505-2E9C-101B-9397-08002B2CF9AE}" pid="25" name="j418a8861e3644fdb3fc71836fc55b62">
    <vt:lpwstr/>
  </property>
  <property fmtid="{D5CDD505-2E9C-101B-9397-08002B2CF9AE}" pid="26" name="Beleidsdomein">
    <vt:lpwstr/>
  </property>
  <property fmtid="{D5CDD505-2E9C-101B-9397-08002B2CF9AE}" pid="27" name="p5d8203997dc42fdaeb7fdbdf684a294">
    <vt:lpwstr/>
  </property>
  <property fmtid="{D5CDD505-2E9C-101B-9397-08002B2CF9AE}" pid="28" name="Thema">
    <vt:lpwstr/>
  </property>
  <property fmtid="{D5CDD505-2E9C-101B-9397-08002B2CF9AE}" pid="29" name="o245ce9260044fc3bdcb5d3f7f2731a8">
    <vt:lpwstr/>
  </property>
  <property fmtid="{D5CDD505-2E9C-101B-9397-08002B2CF9AE}" pid="30" name="AfzenderVerzending">
    <vt:lpwstr/>
  </property>
  <property fmtid="{D5CDD505-2E9C-101B-9397-08002B2CF9AE}" pid="31" name="FunctieAanvrager">
    <vt:lpwstr/>
  </property>
  <property fmtid="{D5CDD505-2E9C-101B-9397-08002B2CF9AE}" pid="32" name="Document type">
    <vt:lpwstr/>
  </property>
</Properties>
</file>